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sldIdLst>
    <p:sldId id="293" r:id="rId2"/>
    <p:sldId id="267" r:id="rId3"/>
    <p:sldId id="257" r:id="rId4"/>
    <p:sldId id="258" r:id="rId5"/>
    <p:sldId id="294" r:id="rId6"/>
    <p:sldId id="295" r:id="rId7"/>
    <p:sldId id="296" r:id="rId8"/>
    <p:sldId id="297" r:id="rId9"/>
    <p:sldId id="259" r:id="rId10"/>
    <p:sldId id="300" r:id="rId11"/>
    <p:sldId id="298" r:id="rId12"/>
    <p:sldId id="301" r:id="rId13"/>
    <p:sldId id="302" r:id="rId14"/>
    <p:sldId id="310" r:id="rId15"/>
    <p:sldId id="299" r:id="rId16"/>
    <p:sldId id="303" r:id="rId17"/>
    <p:sldId id="305" r:id="rId18"/>
    <p:sldId id="306" r:id="rId19"/>
    <p:sldId id="307" r:id="rId20"/>
    <p:sldId id="311" r:id="rId21"/>
    <p:sldId id="308" r:id="rId22"/>
    <p:sldId id="309" r:id="rId23"/>
    <p:sldId id="312" r:id="rId24"/>
  </p:sldIdLst>
  <p:sldSz cx="12192000" cy="6858000"/>
  <p:notesSz cx="6858000" cy="9144000"/>
  <p:embeddedFontLst>
    <p:embeddedFont>
      <p:font typeface="Pokemon Fire Red" panose="00000400000000000000" pitchFamily="2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fessor Oak" id="{0D215C97-F0BB-1041-A9EA-9B3368955D40}">
          <p14:sldIdLst>
            <p14:sldId id="293"/>
            <p14:sldId id="267"/>
            <p14:sldId id="257"/>
            <p14:sldId id="258"/>
            <p14:sldId id="294"/>
            <p14:sldId id="295"/>
            <p14:sldId id="296"/>
            <p14:sldId id="297"/>
            <p14:sldId id="259"/>
            <p14:sldId id="300"/>
            <p14:sldId id="298"/>
            <p14:sldId id="301"/>
            <p14:sldId id="302"/>
            <p14:sldId id="310"/>
            <p14:sldId id="299"/>
            <p14:sldId id="303"/>
            <p14:sldId id="305"/>
            <p14:sldId id="306"/>
            <p14:sldId id="307"/>
            <p14:sldId id="311"/>
            <p14:sldId id="308"/>
            <p14:sldId id="309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7EF"/>
    <a:srgbClr val="8D0000"/>
    <a:srgbClr val="2CBEA8"/>
    <a:srgbClr val="1038E0"/>
    <a:srgbClr val="70C8F8"/>
    <a:srgbClr val="4F4F57"/>
    <a:srgbClr val="888048"/>
    <a:srgbClr val="04D377"/>
    <a:srgbClr val="00FCA0"/>
    <a:srgbClr val="DAD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3" autoAdjust="0"/>
    <p:restoredTop sz="74510" autoAdjust="0"/>
  </p:normalViewPr>
  <p:slideViewPr>
    <p:cSldViewPr snapToGrid="0">
      <p:cViewPr varScale="1">
        <p:scale>
          <a:sx n="61" d="100"/>
          <a:sy n="61" d="100"/>
        </p:scale>
        <p:origin x="1622" y="58"/>
      </p:cViewPr>
      <p:guideLst>
        <p:guide orient="horz" pos="4320"/>
        <p:guide orient="horz"/>
        <p:guide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3146-DAA9-FC44-A2A1-B92EE1CB6D03}" type="datetimeFigureOut">
              <a:rPr lang="en-GB" smtClean="0"/>
              <a:t>29/04/2024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EAEB4-BD28-E94B-B1B8-7EA0C07CD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3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345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628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50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257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EAEB4-BD28-E94B-B1B8-7EA0C07CDB1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4383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kémon Fire Red - Title Screen">
            <a:hlinkClick r:id="" action="ppaction://media"/>
            <a:extLst>
              <a:ext uri="{FF2B5EF4-FFF2-40B4-BE49-F238E27FC236}">
                <a16:creationId xmlns:a16="http://schemas.microsoft.com/office/drawing/2014/main" id="{6048B25D-3192-BEC2-598F-9D97F647C1D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17" r="7825"/>
          <a:stretch>
            <a:fillRect/>
          </a:stretch>
        </p:blipFill>
        <p:spPr>
          <a:xfrm>
            <a:off x="940904" y="0"/>
            <a:ext cx="102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or O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0CF30-C35E-7338-9B8C-F4ECE21E2F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97864" y="4915435"/>
            <a:ext cx="9820656" cy="1536191"/>
          </a:xfrm>
          <a:effectLst/>
        </p:spPr>
        <p:txBody>
          <a:bodyPr anchor="t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HK" dirty="0">
                <a:effectLst/>
              </a:rPr>
              <a:t>Hello, there!</a:t>
            </a:r>
          </a:p>
          <a:p>
            <a:pPr lvl="0"/>
            <a:r>
              <a:rPr lang="en-HK" dirty="0">
                <a:effectLst/>
              </a:rPr>
              <a:t>Glad to meet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945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A63AD0-B10E-9BCA-04A4-62FF6F556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5730" y="5964084"/>
            <a:ext cx="1451472" cy="634020"/>
          </a:xfrm>
        </p:spPr>
        <p:txBody>
          <a:bodyPr wrap="square" anchor="ctr">
            <a:spAutoFit/>
          </a:bodyPr>
          <a:lstStyle>
            <a:lvl1pPr marL="0" indent="0">
              <a:buNone/>
              <a:defRPr lang="en-GB" sz="44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NEXT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E2D668-1D14-2A39-E8B4-816E8B733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6978" y="5872423"/>
            <a:ext cx="5771921" cy="7571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5551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C185-BB4A-97F7-2561-BDA96DBA7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4178808" cy="88677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lIns="468000" bIns="72000" anchor="b"/>
          <a:lstStyle>
            <a:lvl1pPr algn="l">
              <a:defRPr lang="en-GB" sz="6000" b="1" kern="1200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3511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BIOME MAP</a:t>
            </a:r>
          </a:p>
        </p:txBody>
      </p:sp>
      <p:pic>
        <p:nvPicPr>
          <p:cNvPr id="12" name="Picture 11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A1BD2B39-13DD-16D3-4153-06798764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0" y="2322577"/>
            <a:ext cx="4885018" cy="1044958"/>
          </a:xfrm>
          <a:prstGeom prst="rect">
            <a:avLst/>
          </a:prstGeom>
        </p:spPr>
      </p:pic>
      <p:pic>
        <p:nvPicPr>
          <p:cNvPr id="13" name="Picture 12" descr="A white rectangular frame with purple border&#10;&#10;Description automatically generated">
            <a:extLst>
              <a:ext uri="{FF2B5EF4-FFF2-40B4-BE49-F238E27FC236}">
                <a16:creationId xmlns:a16="http://schemas.microsoft.com/office/drawing/2014/main" id="{9B3D2378-F15E-4721-7A2E-7443B82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30" y="3356041"/>
            <a:ext cx="4885018" cy="320539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1CD3AB-C4C3-5E4F-3053-0E135824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001" y="3559147"/>
            <a:ext cx="4462462" cy="279402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D58A46E-3A9D-584D-F390-94DEF64AC7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60526" y="2322578"/>
            <a:ext cx="4452937" cy="891238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en-GB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5937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with grass and a blue sky&#10;&#10;Description automatically generated">
            <a:extLst>
              <a:ext uri="{FF2B5EF4-FFF2-40B4-BE49-F238E27FC236}">
                <a16:creationId xmlns:a16="http://schemas.microsoft.com/office/drawing/2014/main" id="{8385CF88-0EE8-684B-1764-A1F1126D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6949"/>
          </a:xfrm>
          <a:prstGeom prst="rect">
            <a:avLst/>
          </a:prstGeom>
        </p:spPr>
      </p:pic>
      <p:pic>
        <p:nvPicPr>
          <p:cNvPr id="17" name="Picture 16" descr="A blue and yellow rectangle&#10;&#10;Description automatically generated">
            <a:extLst>
              <a:ext uri="{FF2B5EF4-FFF2-40B4-BE49-F238E27FC236}">
                <a16:creationId xmlns:a16="http://schemas.microsoft.com/office/drawing/2014/main" id="{24B7F048-7088-DAB0-F183-8E16E307E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06949"/>
            <a:ext cx="10248914" cy="2051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995EB36F-4957-6B6F-84E3-77FD56999F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46693" y="4806949"/>
            <a:ext cx="6845308" cy="20510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F6BE35C-F135-4DE6-1119-4B760B7074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529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Marine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420CF1-C101-A543-7F35-8C02AFA8C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40" y="5186945"/>
            <a:ext cx="48218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Quiz question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509FA4-503F-C69B-3283-EE714D3A5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29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Bag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6F074C-BD3F-1DA9-7B11-B7C7D0632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328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Fight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AAF04D2-8A99-5224-BCC6-736C031A8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328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00677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E6BE3-1BB8-CCD4-17DD-F05B6DAC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EDEC-BD89-CB42-882F-AC41F7EFB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6D8E76B9-783B-2A41-B142-919FFAD3412F}" type="datetimeFigureOut">
              <a:rPr lang="en-GB" smtClean="0"/>
              <a:pPr/>
              <a:t>29/04/2024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9ECF-584A-F41A-D93E-C7960846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10F9E4D7-D03F-FF44-AEB2-DA24FB95BF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4" r:id="rId3"/>
    <p:sldLayoutId id="2147483651" r:id="rId4"/>
    <p:sldLayoutId id="2147483655" r:id="rId5"/>
    <p:sldLayoutId id="21474836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Pokemon Fire R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E8C0886-763F-2AE0-009E-BA9E42B759CD}"/>
              </a:ext>
            </a:extLst>
          </p:cNvPr>
          <p:cNvSpPr/>
          <p:nvPr/>
        </p:nvSpPr>
        <p:spPr>
          <a:xfrm>
            <a:off x="3150086" y="2406316"/>
            <a:ext cx="3080084" cy="1680046"/>
          </a:xfrm>
          <a:custGeom>
            <a:avLst/>
            <a:gdLst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95016 w 3080084"/>
              <a:gd name="connsiteY7" fmla="*/ 16187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8765 w 3080084"/>
              <a:gd name="connsiteY7" fmla="*/ 16012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22579 w 3080084"/>
              <a:gd name="connsiteY21" fmla="*/ 223131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35629 h 1666921"/>
              <a:gd name="connsiteX1" fmla="*/ 157504 w 3080084"/>
              <a:gd name="connsiteY1" fmla="*/ 166255 h 1666921"/>
              <a:gd name="connsiteX2" fmla="*/ 13125 w 3080084"/>
              <a:gd name="connsiteY2" fmla="*/ 253757 h 1666921"/>
              <a:gd name="connsiteX3" fmla="*/ 0 w 3080084"/>
              <a:gd name="connsiteY3" fmla="*/ 481263 h 1666921"/>
              <a:gd name="connsiteX4" fmla="*/ 214381 w 3080084"/>
              <a:gd name="connsiteY4" fmla="*/ 1071904 h 1666921"/>
              <a:gd name="connsiteX5" fmla="*/ 297508 w 3080084"/>
              <a:gd name="connsiteY5" fmla="*/ 1120031 h 1666921"/>
              <a:gd name="connsiteX6" fmla="*/ 363135 w 3080084"/>
              <a:gd name="connsiteY6" fmla="*/ 1229409 h 1666921"/>
              <a:gd name="connsiteX7" fmla="*/ 560014 w 3080084"/>
              <a:gd name="connsiteY7" fmla="*/ 1649421 h 1666921"/>
              <a:gd name="connsiteX8" fmla="*/ 1312536 w 3080084"/>
              <a:gd name="connsiteY8" fmla="*/ 1557543 h 1666921"/>
              <a:gd name="connsiteX9" fmla="*/ 1636295 w 3080084"/>
              <a:gd name="connsiteY9" fmla="*/ 1535667 h 1666921"/>
              <a:gd name="connsiteX10" fmla="*/ 2012555 w 3080084"/>
              <a:gd name="connsiteY10" fmla="*/ 1557543 h 1666921"/>
              <a:gd name="connsiteX11" fmla="*/ 2043181 w 3080084"/>
              <a:gd name="connsiteY11" fmla="*/ 1605669 h 1666921"/>
              <a:gd name="connsiteX12" fmla="*/ 2314438 w 3080084"/>
              <a:gd name="connsiteY12" fmla="*/ 1588169 h 1666921"/>
              <a:gd name="connsiteX13" fmla="*/ 2314438 w 3080084"/>
              <a:gd name="connsiteY13" fmla="*/ 1588169 h 1666921"/>
              <a:gd name="connsiteX14" fmla="*/ 2463192 w 3080084"/>
              <a:gd name="connsiteY14" fmla="*/ 1666921 h 1666921"/>
              <a:gd name="connsiteX15" fmla="*/ 2646947 w 3080084"/>
              <a:gd name="connsiteY15" fmla="*/ 1662546 h 1666921"/>
              <a:gd name="connsiteX16" fmla="*/ 2760701 w 3080084"/>
              <a:gd name="connsiteY16" fmla="*/ 1111281 h 1666921"/>
              <a:gd name="connsiteX17" fmla="*/ 2913830 w 3080084"/>
              <a:gd name="connsiteY17" fmla="*/ 1045654 h 1666921"/>
              <a:gd name="connsiteX18" fmla="*/ 3005707 w 3080084"/>
              <a:gd name="connsiteY18" fmla="*/ 918775 h 1666921"/>
              <a:gd name="connsiteX19" fmla="*/ 3080084 w 3080084"/>
              <a:gd name="connsiteY19" fmla="*/ 660643 h 1666921"/>
              <a:gd name="connsiteX20" fmla="*/ 3080084 w 3080084"/>
              <a:gd name="connsiteY20" fmla="*/ 402511 h 1666921"/>
              <a:gd name="connsiteX21" fmla="*/ 2922579 w 3080084"/>
              <a:gd name="connsiteY21" fmla="*/ 245007 h 1666921"/>
              <a:gd name="connsiteX22" fmla="*/ 2380065 w 3080084"/>
              <a:gd name="connsiteY22" fmla="*/ 148754 h 1666921"/>
              <a:gd name="connsiteX23" fmla="*/ 1946928 w 3080084"/>
              <a:gd name="connsiteY23" fmla="*/ 0 h 1666921"/>
              <a:gd name="connsiteX24" fmla="*/ 1653795 w 3080084"/>
              <a:gd name="connsiteY24" fmla="*/ 21876 h 1666921"/>
              <a:gd name="connsiteX25" fmla="*/ 1260035 w 3080084"/>
              <a:gd name="connsiteY25" fmla="*/ 109378 h 1666921"/>
              <a:gd name="connsiteX26" fmla="*/ 748146 w 3080084"/>
              <a:gd name="connsiteY26" fmla="*/ 153129 h 1666921"/>
              <a:gd name="connsiteX27" fmla="*/ 354385 w 3080084"/>
              <a:gd name="connsiteY27" fmla="*/ 135629 h 1666921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60035 w 3080084"/>
              <a:gd name="connsiteY25" fmla="*/ 122503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96252 h 1680046"/>
              <a:gd name="connsiteX27" fmla="*/ 354385 w 3080084"/>
              <a:gd name="connsiteY27" fmla="*/ 148754 h 16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0084" h="1680046">
                <a:moveTo>
                  <a:pt x="354385" y="148754"/>
                </a:moveTo>
                <a:lnTo>
                  <a:pt x="157504" y="179380"/>
                </a:lnTo>
                <a:lnTo>
                  <a:pt x="13125" y="266882"/>
                </a:lnTo>
                <a:lnTo>
                  <a:pt x="0" y="494388"/>
                </a:lnTo>
                <a:lnTo>
                  <a:pt x="214381" y="1085029"/>
                </a:lnTo>
                <a:lnTo>
                  <a:pt x="297508" y="1133156"/>
                </a:lnTo>
                <a:lnTo>
                  <a:pt x="363135" y="1242534"/>
                </a:lnTo>
                <a:lnTo>
                  <a:pt x="560014" y="1662546"/>
                </a:lnTo>
                <a:lnTo>
                  <a:pt x="1312536" y="1570668"/>
                </a:lnTo>
                <a:lnTo>
                  <a:pt x="1636295" y="1548792"/>
                </a:lnTo>
                <a:lnTo>
                  <a:pt x="2012555" y="1570668"/>
                </a:lnTo>
                <a:lnTo>
                  <a:pt x="2043181" y="1618794"/>
                </a:lnTo>
                <a:lnTo>
                  <a:pt x="2314438" y="1601294"/>
                </a:lnTo>
                <a:lnTo>
                  <a:pt x="2314438" y="1601294"/>
                </a:lnTo>
                <a:lnTo>
                  <a:pt x="2463192" y="1680046"/>
                </a:lnTo>
                <a:lnTo>
                  <a:pt x="2646947" y="1675671"/>
                </a:lnTo>
                <a:lnTo>
                  <a:pt x="2760701" y="1124406"/>
                </a:lnTo>
                <a:lnTo>
                  <a:pt x="2913830" y="1058779"/>
                </a:lnTo>
                <a:lnTo>
                  <a:pt x="3005707" y="931900"/>
                </a:lnTo>
                <a:lnTo>
                  <a:pt x="3080084" y="673768"/>
                </a:lnTo>
                <a:lnTo>
                  <a:pt x="3080084" y="415636"/>
                </a:lnTo>
                <a:lnTo>
                  <a:pt x="2922579" y="258132"/>
                </a:lnTo>
                <a:lnTo>
                  <a:pt x="2380065" y="161879"/>
                </a:lnTo>
                <a:lnTo>
                  <a:pt x="1946928" y="13125"/>
                </a:lnTo>
                <a:lnTo>
                  <a:pt x="1640670" y="0"/>
                </a:lnTo>
                <a:lnTo>
                  <a:pt x="1251285" y="78752"/>
                </a:lnTo>
                <a:lnTo>
                  <a:pt x="748146" y="96252"/>
                </a:lnTo>
                <a:lnTo>
                  <a:pt x="354385" y="148754"/>
                </a:lnTo>
                <a:close/>
              </a:path>
            </a:pathLst>
          </a:custGeom>
          <a:solidFill>
            <a:srgbClr val="2CB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83B35-487B-7B33-B814-DE0D1324DC87}"/>
              </a:ext>
            </a:extLst>
          </p:cNvPr>
          <p:cNvSpPr txBox="1"/>
          <p:nvPr/>
        </p:nvSpPr>
        <p:spPr>
          <a:xfrm>
            <a:off x="2993335" y="2210372"/>
            <a:ext cx="3393586" cy="830997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60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rPr>
              <a:t>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2AA4C-7845-85C1-09BA-C0A6C2214E56}"/>
              </a:ext>
            </a:extLst>
          </p:cNvPr>
          <p:cNvSpPr txBox="1"/>
          <p:nvPr/>
        </p:nvSpPr>
        <p:spPr>
          <a:xfrm>
            <a:off x="974784" y="6451601"/>
            <a:ext cx="10196423" cy="400110"/>
          </a:xfrm>
          <a:prstGeom prst="rect">
            <a:avLst/>
          </a:prstGeom>
          <a:solidFill>
            <a:srgbClr val="8D0000"/>
          </a:solidFill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Pokemon Fire Re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1) How many Pokémons are there in each generation?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E269C-86B7-D42A-074C-4414CBC8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740" y="1016561"/>
            <a:ext cx="5890918" cy="2713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41556-81B5-53C8-791D-0C3D7EB7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42" y="1701384"/>
            <a:ext cx="5033023" cy="1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2) What are the different Pokémon species in the Pokédex?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6E992-D99A-9B86-5AD0-211A11617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73"/>
          <a:stretch/>
        </p:blipFill>
        <p:spPr>
          <a:xfrm>
            <a:off x="7733885" y="420453"/>
            <a:ext cx="3508752" cy="3905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64C3A-0AD8-7A99-C9F0-19ABDE7B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3" y="1343430"/>
            <a:ext cx="5118271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3) What is the distribution of Pokémon types in the Pokédex?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D49DB-2A71-E740-4477-54FE532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20" y="-1"/>
            <a:ext cx="5182208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C64F2-01B4-45AB-3306-06EAA1F989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195"/>
          <a:stretch/>
        </p:blipFill>
        <p:spPr>
          <a:xfrm>
            <a:off x="1076163" y="1594777"/>
            <a:ext cx="1816193" cy="3142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260E0-9CCB-61D3-275E-1BDDFCBFE1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05"/>
          <a:stretch/>
        </p:blipFill>
        <p:spPr>
          <a:xfrm>
            <a:off x="3253657" y="1928991"/>
            <a:ext cx="1816193" cy="280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6C009-B312-8331-BDEC-8B45D53EB1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456"/>
          <a:stretch/>
        </p:blipFill>
        <p:spPr>
          <a:xfrm>
            <a:off x="3253656" y="1594777"/>
            <a:ext cx="1816193" cy="32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0727B-28BE-DCD9-3F4A-BEAE73E2DC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177" y="181862"/>
            <a:ext cx="4706246" cy="1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4) How is the distribution of Pokémon types(Single/Dual) among all the Pokémons?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A553C-C60A-3D0D-A673-0E03245F9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86" y="247461"/>
            <a:ext cx="6484613" cy="134758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B6EACBE-9CC1-5CCE-08CC-0E18E892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88" y="406374"/>
            <a:ext cx="5080426" cy="399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DD664-EF56-1FA5-FC04-DA34A7A47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2065" y="1699820"/>
            <a:ext cx="2453853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6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5) How does the height and weight of Pokémons vary across different types?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7EAB3-70A4-3944-65F5-C337F74CF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78" y="1327133"/>
            <a:ext cx="4588209" cy="218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2B56F-6644-B99E-83D2-36414A2ABB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586"/>
          <a:stretch/>
        </p:blipFill>
        <p:spPr>
          <a:xfrm>
            <a:off x="5628777" y="825041"/>
            <a:ext cx="2762392" cy="3158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BA56D-957A-92B1-0660-8653DE1DBA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414"/>
          <a:stretch/>
        </p:blipFill>
        <p:spPr>
          <a:xfrm>
            <a:off x="8821044" y="1115989"/>
            <a:ext cx="2762392" cy="2867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DB78D-EE32-18A0-DF1D-0A50F2E171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9" b="93773"/>
          <a:stretch/>
        </p:blipFill>
        <p:spPr>
          <a:xfrm>
            <a:off x="8821044" y="825041"/>
            <a:ext cx="2762392" cy="29094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08EE17F-43B9-F02B-C2A2-1693B2AF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13" y="-1"/>
            <a:ext cx="8279158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9A167D5-6FAE-F14C-40AA-9C2278D2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13" y="1"/>
            <a:ext cx="8279158" cy="476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52A655-7863-24BB-0059-D5D2245672A1}"/>
              </a:ext>
            </a:extLst>
          </p:cNvPr>
          <p:cNvSpPr txBox="1">
            <a:spLocks/>
          </p:cNvSpPr>
          <p:nvPr/>
        </p:nvSpPr>
        <p:spPr>
          <a:xfrm>
            <a:off x="1185672" y="4915440"/>
            <a:ext cx="9820656" cy="153619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5) How does the height and weight vary for Each Pokémon?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9AA8-0E6F-652A-3607-DDC4A39D0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7277" y="0"/>
            <a:ext cx="8641829" cy="47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1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3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6) Which Pokémon have the highest attack and defense?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F6B8A-2043-A79A-462B-30A4416F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822" y="702918"/>
            <a:ext cx="2381372" cy="34355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C02572-4AAC-6BF2-08F9-7761DCBF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1" y="0"/>
            <a:ext cx="2211385" cy="22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A1D17C-E89E-4B55-7A64-3C887D5F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394" y="22699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kemon PNG">
            <a:extLst>
              <a:ext uri="{FF2B5EF4-FFF2-40B4-BE49-F238E27FC236}">
                <a16:creationId xmlns:a16="http://schemas.microsoft.com/office/drawing/2014/main" id="{CA02461C-8C42-F44E-9DEB-FC003E6A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59" y="2615968"/>
            <a:ext cx="1863332" cy="186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26D47-43C9-E39A-D238-161ADA2CB1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763" y="702918"/>
            <a:ext cx="4485523" cy="17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7) How does the base stats of Pokémons look across different types?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3B5F7-2064-538C-8FD1-EE85E9B5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176" y="1274478"/>
            <a:ext cx="9354031" cy="219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D15DA-D384-1DBC-C4E8-5BF5CB4DE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485" y="0"/>
            <a:ext cx="8001411" cy="474617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499FA2C-12E0-B913-052A-52A17182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0" y="-10939"/>
            <a:ext cx="8257160" cy="475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49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3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8) Which Pokémon have the highest and lowest total stats (HP, Attack, Defense, Special Attack, Special Defense, Speed) by Generation and Type?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6AA74-481D-F851-29E3-1F64151D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482" y="1169020"/>
            <a:ext cx="8497036" cy="2408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2E10D-02F2-66F6-DF64-61D0656F70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864" y="124247"/>
            <a:ext cx="2461473" cy="436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68E82-32EA-D23B-F913-289EFF758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5839" y="589107"/>
            <a:ext cx="2758679" cy="3436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EE113-DABD-D021-2F0E-57BA35180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482" y="1036812"/>
            <a:ext cx="8466554" cy="2712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1BAF4-736F-8F82-7D7C-A24867013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4924" y="20203"/>
            <a:ext cx="2400508" cy="4746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5217A-70B9-282C-8748-841061C27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7864" y="-3"/>
            <a:ext cx="2530059" cy="47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800" dirty="0"/>
              <a:t>9) How does the distribution of Pokémon types vary across different generations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562AB8-8224-D821-0D69-0851D4D6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0"/>
            <a:ext cx="9404350" cy="47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0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10) How many evolutions exist for each Pokémon, and what are their names?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9C952-4D4C-8CF3-3344-1AE46BED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4" y="1323805"/>
            <a:ext cx="6296954" cy="2105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D343E-679D-DC51-BA4B-EAD328F7A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93"/>
          <a:stretch/>
        </p:blipFill>
        <p:spPr>
          <a:xfrm>
            <a:off x="237519" y="633571"/>
            <a:ext cx="5721644" cy="3479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C68D2-1447-AAF6-E692-1B4832AFD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089"/>
          <a:stretch/>
        </p:blipFill>
        <p:spPr>
          <a:xfrm>
            <a:off x="6214759" y="633571"/>
            <a:ext cx="5721644" cy="370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47E1A8-E65D-B27E-EBD0-F07BCB756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02"/>
          <a:stretch/>
        </p:blipFill>
        <p:spPr>
          <a:xfrm>
            <a:off x="6214759" y="1004047"/>
            <a:ext cx="5721644" cy="281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C74DE91-3E8E-BBDC-022F-82D070634FFC}"/>
              </a:ext>
            </a:extLst>
          </p:cNvPr>
          <p:cNvGrpSpPr/>
          <p:nvPr/>
        </p:nvGrpSpPr>
        <p:grpSpPr>
          <a:xfrm>
            <a:off x="6042713" y="2231110"/>
            <a:ext cx="4480725" cy="1672232"/>
            <a:chOff x="1609523" y="204802"/>
            <a:chExt cx="4480725" cy="16722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012BEC-F5C1-BD01-3F57-0A5CA9E9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9C25F-3866-CA09-73E5-FD2D9C6D351F}"/>
                </a:ext>
              </a:extLst>
            </p:cNvPr>
            <p:cNvSpPr txBox="1"/>
            <p:nvPr/>
          </p:nvSpPr>
          <p:spPr>
            <a:xfrm>
              <a:off x="3242954" y="204802"/>
              <a:ext cx="21467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Jash Patel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5447D2-5EFE-59CA-AF02-68516FD0EB92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FB83C-9714-0078-045E-EDA1BC6AB286}"/>
                </a:ext>
              </a:extLst>
            </p:cNvPr>
            <p:cNvSpPr txBox="1"/>
            <p:nvPr/>
          </p:nvSpPr>
          <p:spPr>
            <a:xfrm>
              <a:off x="4409501" y="1135447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1A315F-E702-6CEE-0FF8-1E7E3BE26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09523" y="402712"/>
              <a:ext cx="1842072" cy="921036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453BF-6692-B768-4537-0BD67E5F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45730" y="5930229"/>
            <a:ext cx="1451472" cy="701731"/>
          </a:xfrm>
        </p:spPr>
        <p:txBody>
          <a:bodyPr/>
          <a:lstStyle/>
          <a:p>
            <a:r>
              <a:rPr lang="en-GB"/>
              <a:t>NEXT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03B70-8379-4509-2543-4D4770FE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886" y="5795509"/>
            <a:ext cx="5771921" cy="840230"/>
          </a:xfrm>
        </p:spPr>
        <p:txBody>
          <a:bodyPr/>
          <a:lstStyle/>
          <a:p>
            <a:r>
              <a:rPr lang="en-GB" sz="5400"/>
              <a:t>Presenters</a:t>
            </a:r>
            <a:endParaRPr lang="en-GB" sz="5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B04BAA-F7F9-E4C3-E0D2-3CFF666DAE10}"/>
              </a:ext>
            </a:extLst>
          </p:cNvPr>
          <p:cNvGrpSpPr/>
          <p:nvPr/>
        </p:nvGrpSpPr>
        <p:grpSpPr>
          <a:xfrm>
            <a:off x="1505246" y="204802"/>
            <a:ext cx="4585002" cy="1672232"/>
            <a:chOff x="1505246" y="204802"/>
            <a:chExt cx="4585002" cy="16722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ADE002-517E-35FF-51E3-7CBDE679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A8CC80-72B6-5E55-EBBD-83527CE8CC28}"/>
                </a:ext>
              </a:extLst>
            </p:cNvPr>
            <p:cNvSpPr txBox="1"/>
            <p:nvPr/>
          </p:nvSpPr>
          <p:spPr>
            <a:xfrm>
              <a:off x="2851076" y="204802"/>
              <a:ext cx="2262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Abhijit </a:t>
              </a:r>
              <a:r>
                <a:rPr lang="en-GB" sz="4800" dirty="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Nelli</a:t>
              </a:r>
              <a:endParaRPr lang="en-GB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DE0AB-BDFC-4F08-178B-9D61CC6CD49B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212496-88EB-84D5-F3AE-E322BBA701BF}"/>
                </a:ext>
              </a:extLst>
            </p:cNvPr>
            <p:cNvSpPr txBox="1"/>
            <p:nvPr/>
          </p:nvSpPr>
          <p:spPr>
            <a:xfrm>
              <a:off x="4409501" y="1135447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21" name="Picture 20" descr="A pixel art of a person with pink hair&#10;&#10;Description automatically generated">
              <a:extLst>
                <a:ext uri="{FF2B5EF4-FFF2-40B4-BE49-F238E27FC236}">
                  <a16:creationId xmlns:a16="http://schemas.microsoft.com/office/drawing/2014/main" id="{1AA81F49-50FC-E04F-7220-EDDA7EE5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5246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31B975-842B-9993-7CA7-8BC67F1EA535}"/>
              </a:ext>
            </a:extLst>
          </p:cNvPr>
          <p:cNvGrpSpPr/>
          <p:nvPr/>
        </p:nvGrpSpPr>
        <p:grpSpPr>
          <a:xfrm>
            <a:off x="1647640" y="3813561"/>
            <a:ext cx="4437899" cy="1672232"/>
            <a:chOff x="1647640" y="3813561"/>
            <a:chExt cx="4437899" cy="167223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DB336E8-F33F-29D8-66B6-7CDB1203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1380" y="3940285"/>
              <a:ext cx="4364159" cy="15455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0F2701-B2C6-CE3D-F2CF-989FED2670FD}"/>
                </a:ext>
              </a:extLst>
            </p:cNvPr>
            <p:cNvSpPr txBox="1"/>
            <p:nvPr/>
          </p:nvSpPr>
          <p:spPr>
            <a:xfrm>
              <a:off x="3238245" y="3813561"/>
              <a:ext cx="19543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Mohit Jain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5D25ED-6FF8-5408-F744-EB73A8F2F999}"/>
                </a:ext>
              </a:extLst>
            </p:cNvPr>
            <p:cNvSpPr txBox="1"/>
            <p:nvPr/>
          </p:nvSpPr>
          <p:spPr>
            <a:xfrm>
              <a:off x="2389682" y="4822617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570D4-5680-29F3-FDF2-547263A16E76}"/>
                </a:ext>
              </a:extLst>
            </p:cNvPr>
            <p:cNvSpPr txBox="1"/>
            <p:nvPr/>
          </p:nvSpPr>
          <p:spPr>
            <a:xfrm>
              <a:off x="4404792" y="4744206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0BC7EB-79FB-6C04-1BDD-1663F468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7640" y="4121154"/>
              <a:ext cx="1625397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653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11) How does the type effectiveness look for each Pokémon type?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948E605-F732-F1F8-21CE-1403BDA4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9525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77881-6D7C-DDBB-32D1-BB58DF02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5" y="1812791"/>
            <a:ext cx="2593095" cy="1120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FD8E5-B0C3-DE3C-569B-CB3B55FB0F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27"/>
          <a:stretch/>
        </p:blipFill>
        <p:spPr>
          <a:xfrm>
            <a:off x="2666998" y="900315"/>
            <a:ext cx="2437451" cy="327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C18C1-9CBE-50E4-1CEF-850591280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34"/>
          <a:stretch/>
        </p:blipFill>
        <p:spPr>
          <a:xfrm>
            <a:off x="7339622" y="900315"/>
            <a:ext cx="2418464" cy="32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1A8951-0AFB-8B7C-EEA7-2A2D89729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73"/>
          <a:stretch/>
        </p:blipFill>
        <p:spPr>
          <a:xfrm>
            <a:off x="7339622" y="1229929"/>
            <a:ext cx="2418464" cy="3012141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48EA954-B426-4D48-8EFF-A6FBC307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89" y="0"/>
            <a:ext cx="8458200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1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3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F4428-44E6-1206-C60A-CB5569059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Pokémon Team Suggestion:</a:t>
            </a:r>
          </a:p>
        </p:txBody>
      </p:sp>
    </p:spTree>
    <p:extLst>
      <p:ext uri="{BB962C8B-B14F-4D97-AF65-F5344CB8AC3E}">
        <p14:creationId xmlns:p14="http://schemas.microsoft.com/office/powerpoint/2010/main" val="36288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pPr algn="ctr"/>
            <a:r>
              <a:rPr lang="en-US" sz="4400" dirty="0"/>
              <a:t>World Champions’ Opponent’s Team </a:t>
            </a:r>
          </a:p>
          <a:p>
            <a:pPr algn="ctr"/>
            <a:r>
              <a:rPr lang="en-US" sz="4400" dirty="0"/>
              <a:t>from World Championship Roster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36234-6D89-02B8-D4A0-666AB0C9E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7" y="1255426"/>
            <a:ext cx="3391074" cy="2235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653C0-727B-81FE-022B-2DB31086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693" y="960137"/>
            <a:ext cx="2349621" cy="2825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83CCA-821F-1091-CD63-B99BC035E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12" y="589848"/>
            <a:ext cx="8253175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6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D08995-7C21-9BE2-FE5B-9E7B1DFB0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Thank You </a:t>
            </a:r>
          </a:p>
          <a:p>
            <a:pPr algn="ctr"/>
            <a:r>
              <a:rPr lang="en-US" dirty="0"/>
              <a:t>Gotta Catch ‘Em All!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7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3"/>
            <a:ext cx="9820656" cy="1536191"/>
          </a:xfrm>
        </p:spPr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Today, we're going on an adventure to explore the world of Pokémon.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BEE1642-738B-CD42-C2EF-5578D41E9C5D}"/>
              </a:ext>
            </a:extLst>
          </p:cNvPr>
          <p:cNvSpPr txBox="1">
            <a:spLocks/>
          </p:cNvSpPr>
          <p:nvPr/>
        </p:nvSpPr>
        <p:spPr>
          <a:xfrm>
            <a:off x="1197864" y="4915435"/>
            <a:ext cx="9820656" cy="153619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Pokémon = Pocket Monsters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14475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14" dur="2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To start with Data Collection, Data Cleaning and Understanding the Data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5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1: </a:t>
            </a:r>
            <a:r>
              <a:rPr lang="en-US" dirty="0" err="1"/>
              <a:t>Pokédex</a:t>
            </a:r>
            <a:r>
              <a:rPr lang="en-US" dirty="0"/>
              <a:t> (pokedex)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370FA-B8C8-2E83-099C-D49D446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47" y="228228"/>
            <a:ext cx="8016905" cy="43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2: Pokémon Advance Types  (</a:t>
            </a:r>
            <a:r>
              <a:rPr lang="en-US" dirty="0" err="1"/>
              <a:t>adv_types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8D9C2-9B7F-B3DB-E7A9-524CC08B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89"/>
            <a:ext cx="12192000" cy="27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3: Pokémon Evolutions (evolutions)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F4139-2796-071E-D492-3393F464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53" y="69008"/>
            <a:ext cx="8451278" cy="46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4: Pokémon Base Stats  (stats)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65060-24A6-2458-F20B-1837E082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239187"/>
            <a:ext cx="1087906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Exploratory Data Analysis: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136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294</Words>
  <Application>Microsoft Office PowerPoint</Application>
  <PresentationFormat>Widescreen</PresentationFormat>
  <Paragraphs>43</Paragraphs>
  <Slides>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Pokemon Fire Red</vt:lpstr>
      <vt:lpstr>Arial</vt:lpstr>
      <vt:lpstr>Calibri</vt:lpstr>
      <vt:lpstr>Office Theme</vt:lpstr>
      <vt:lpstr>PowerPoint Presentation</vt:lpstr>
      <vt:lpstr>Presenters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mohitjain282000@outlook.com</cp:lastModifiedBy>
  <cp:revision>63</cp:revision>
  <dcterms:created xsi:type="dcterms:W3CDTF">2023-08-24T05:07:31Z</dcterms:created>
  <dcterms:modified xsi:type="dcterms:W3CDTF">2024-04-29T22:16:29Z</dcterms:modified>
  <cp:category/>
</cp:coreProperties>
</file>